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D5CE4FD-B8BB-43F9-8262-186920770D28}">
  <a:tblStyle styleId="{BD5CE4FD-B8BB-43F9-8262-186920770D2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e01031581f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e01031581f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e0013fa751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e0013fa75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e0013fa75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e0013fa75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e0013fa751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e0013fa751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e0013fa751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e0013fa751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e0013fa751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e0013fa751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e0013fa751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e0013fa751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e0013fa751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e0013fa751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e0013fa751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e0013fa751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302550" y="226925"/>
            <a:ext cx="8534700" cy="4248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sz="2400">
              <a:solidFill>
                <a:schemeClr val="dk1"/>
              </a:solidFill>
            </a:endParaRPr>
          </a:p>
          <a:p>
            <a:pPr indent="0" lvl="0" marL="0" rtl="0" algn="ctr">
              <a:spcBef>
                <a:spcPts val="0"/>
              </a:spcBef>
              <a:spcAft>
                <a:spcPts val="0"/>
              </a:spcAft>
              <a:buClr>
                <a:schemeClr val="dk1"/>
              </a:buClr>
              <a:buFont typeface="Arial"/>
              <a:buNone/>
            </a:pPr>
            <a:r>
              <a:t/>
            </a:r>
            <a:endParaRPr sz="2400">
              <a:solidFill>
                <a:schemeClr val="dk1"/>
              </a:solidFill>
            </a:endParaRPr>
          </a:p>
          <a:p>
            <a:pPr indent="0" lvl="0" marL="0" rtl="0" algn="ctr">
              <a:spcBef>
                <a:spcPts val="0"/>
              </a:spcBef>
              <a:spcAft>
                <a:spcPts val="0"/>
              </a:spcAft>
              <a:buClr>
                <a:schemeClr val="dk1"/>
              </a:buClr>
              <a:buFont typeface="Arial"/>
              <a:buNone/>
            </a:pPr>
            <a:r>
              <a:rPr lang="pt-BR" sz="2400">
                <a:solidFill>
                  <a:schemeClr val="dk1"/>
                </a:solidFill>
              </a:rPr>
              <a:t>Design, implementação, curadoria de conteúdo e divulgação do Portal multimodal/multilíngue para o avanço da ciência aberta nas Humanidades: as dimensões discursivas da direita alternativa (alt-right)</a:t>
            </a:r>
            <a:endParaRPr sz="2400">
              <a:solidFill>
                <a:schemeClr val="dk1"/>
              </a:solidFill>
            </a:endParaRPr>
          </a:p>
          <a:p>
            <a:pPr indent="0" lvl="0" marL="0" rtl="0" algn="ctr">
              <a:spcBef>
                <a:spcPts val="0"/>
              </a:spcBef>
              <a:spcAft>
                <a:spcPts val="0"/>
              </a:spcAft>
              <a:buClr>
                <a:schemeClr val="dk1"/>
              </a:buClr>
              <a:buFont typeface="Arial"/>
              <a:buNone/>
            </a:pPr>
            <a:r>
              <a:t/>
            </a:r>
            <a:endParaRPr sz="2400">
              <a:solidFill>
                <a:schemeClr val="dk1"/>
              </a:solidFill>
            </a:endParaRPr>
          </a:p>
          <a:p>
            <a:pPr indent="0" lvl="0" marL="0" rtl="0" algn="ctr">
              <a:spcBef>
                <a:spcPts val="0"/>
              </a:spcBef>
              <a:spcAft>
                <a:spcPts val="0"/>
              </a:spcAft>
              <a:buClr>
                <a:schemeClr val="dk1"/>
              </a:buClr>
              <a:buFont typeface="Arial"/>
              <a:buNone/>
            </a:pPr>
            <a:r>
              <a:rPr lang="pt-BR" sz="1800">
                <a:solidFill>
                  <a:schemeClr val="dk1"/>
                </a:solidFill>
              </a:rPr>
              <a:t>Renata Sant’Anna Lamberti Spagnuolo (bolsista CNPQ – PUC/SP)</a:t>
            </a:r>
            <a:endParaRPr sz="1800">
              <a:solidFill>
                <a:schemeClr val="dk1"/>
              </a:solidFill>
            </a:endParaRPr>
          </a:p>
          <a:p>
            <a:pPr indent="0" lvl="0" marL="0" rtl="0" algn="ctr">
              <a:spcBef>
                <a:spcPts val="0"/>
              </a:spcBef>
              <a:spcAft>
                <a:spcPts val="0"/>
              </a:spcAft>
              <a:buClr>
                <a:schemeClr val="dk1"/>
              </a:buClr>
              <a:buFont typeface="Arial"/>
              <a:buNone/>
            </a:pPr>
            <a:r>
              <a:t/>
            </a:r>
            <a:endParaRPr sz="1800">
              <a:solidFill>
                <a:schemeClr val="dk1"/>
              </a:solidFill>
            </a:endParaRPr>
          </a:p>
          <a:p>
            <a:pPr indent="0" lvl="0" marL="0" rtl="0" algn="ctr">
              <a:spcBef>
                <a:spcPts val="0"/>
              </a:spcBef>
              <a:spcAft>
                <a:spcPts val="0"/>
              </a:spcAft>
              <a:buClr>
                <a:schemeClr val="dk1"/>
              </a:buClr>
              <a:buFont typeface="Arial"/>
              <a:buNone/>
            </a:pPr>
            <a:r>
              <a:rPr lang="pt-BR" sz="1800">
                <a:solidFill>
                  <a:schemeClr val="dk1"/>
                </a:solidFill>
              </a:rPr>
              <a:t>Orientador: Tony Berber Sardinha</a:t>
            </a:r>
            <a:endParaRPr sz="1800">
              <a:solidFill>
                <a:schemeClr val="dk1"/>
              </a:solidFill>
            </a:endParaRPr>
          </a:p>
          <a:p>
            <a:pPr indent="0" lvl="0" marL="0" rtl="0" algn="ctr">
              <a:spcBef>
                <a:spcPts val="0"/>
              </a:spcBef>
              <a:spcAft>
                <a:spcPts val="0"/>
              </a:spcAft>
              <a:buClr>
                <a:schemeClr val="dk1"/>
              </a:buClr>
              <a:buFont typeface="Arial"/>
              <a:buNone/>
            </a:pPr>
            <a:r>
              <a:t/>
            </a:r>
            <a:endParaRPr sz="28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idx="1" type="body"/>
          </p:nvPr>
        </p:nvSpPr>
        <p:spPr>
          <a:xfrm>
            <a:off x="311700" y="453850"/>
            <a:ext cx="8520600" cy="4115100"/>
          </a:xfrm>
          <a:prstGeom prst="rect">
            <a:avLst/>
          </a:prstGeom>
        </p:spPr>
        <p:txBody>
          <a:bodyPr anchorCtr="0" anchor="t" bIns="91425" lIns="91425" spcFirstLastPara="1" rIns="91425" wrap="square" tIns="91425">
            <a:normAutofit/>
          </a:bodyPr>
          <a:lstStyle/>
          <a:p>
            <a:pPr indent="0" lvl="0" marL="0" rtl="0" algn="ctr">
              <a:spcBef>
                <a:spcPts val="1200"/>
              </a:spcBef>
              <a:spcAft>
                <a:spcPts val="0"/>
              </a:spcAft>
              <a:buNone/>
            </a:pPr>
            <a:r>
              <a:t/>
            </a:r>
            <a:endParaRPr sz="1000">
              <a:solidFill>
                <a:schemeClr val="dk1"/>
              </a:solidFill>
            </a:endParaRPr>
          </a:p>
          <a:p>
            <a:pPr indent="0" lvl="0" marL="0" rtl="0" algn="ctr">
              <a:spcBef>
                <a:spcPts val="1200"/>
              </a:spcBef>
              <a:spcAft>
                <a:spcPts val="0"/>
              </a:spcAft>
              <a:buNone/>
            </a:pPr>
            <a:r>
              <a:t/>
            </a:r>
            <a:endParaRPr sz="1000">
              <a:solidFill>
                <a:schemeClr val="dk1"/>
              </a:solidFill>
            </a:endParaRPr>
          </a:p>
          <a:p>
            <a:pPr indent="0" lvl="0" marL="0" rtl="0" algn="ctr">
              <a:spcBef>
                <a:spcPts val="1200"/>
              </a:spcBef>
              <a:spcAft>
                <a:spcPts val="0"/>
              </a:spcAft>
              <a:buNone/>
            </a:pPr>
            <a:r>
              <a:t/>
            </a:r>
            <a:endParaRPr sz="1000">
              <a:solidFill>
                <a:schemeClr val="dk1"/>
              </a:solidFill>
            </a:endParaRPr>
          </a:p>
          <a:p>
            <a:pPr indent="0" lvl="0" marL="0" rtl="0" algn="ctr">
              <a:lnSpc>
                <a:spcPct val="100000"/>
              </a:lnSpc>
              <a:spcBef>
                <a:spcPts val="1200"/>
              </a:spcBef>
              <a:spcAft>
                <a:spcPts val="0"/>
              </a:spcAft>
              <a:buNone/>
            </a:pPr>
            <a:r>
              <a:t/>
            </a:r>
            <a:endParaRPr sz="1000">
              <a:solidFill>
                <a:schemeClr val="dk1"/>
              </a:solidFill>
            </a:endParaRPr>
          </a:p>
          <a:p>
            <a:pPr indent="0" lvl="0" marL="0" rtl="0" algn="ctr">
              <a:lnSpc>
                <a:spcPct val="100000"/>
              </a:lnSpc>
              <a:spcBef>
                <a:spcPts val="1200"/>
              </a:spcBef>
              <a:spcAft>
                <a:spcPts val="0"/>
              </a:spcAft>
              <a:buNone/>
            </a:pPr>
            <a:r>
              <a:rPr lang="pt-BR" sz="1900">
                <a:solidFill>
                  <a:schemeClr val="dk1"/>
                </a:solidFill>
              </a:rPr>
              <a:t>“My father is the jailhouse. My father is your system…</a:t>
            </a:r>
            <a:endParaRPr sz="1900">
              <a:solidFill>
                <a:schemeClr val="dk1"/>
              </a:solidFill>
            </a:endParaRPr>
          </a:p>
          <a:p>
            <a:pPr indent="0" lvl="0" marL="0" rtl="0" algn="ctr">
              <a:lnSpc>
                <a:spcPct val="100000"/>
              </a:lnSpc>
              <a:spcBef>
                <a:spcPts val="1200"/>
              </a:spcBef>
              <a:spcAft>
                <a:spcPts val="0"/>
              </a:spcAft>
              <a:buClr>
                <a:schemeClr val="dk1"/>
              </a:buClr>
              <a:buSzPts val="1100"/>
              <a:buFont typeface="Arial"/>
              <a:buNone/>
            </a:pPr>
            <a:r>
              <a:rPr lang="pt-BR" sz="1900">
                <a:solidFill>
                  <a:schemeClr val="dk1"/>
                </a:solidFill>
              </a:rPr>
              <a:t>I am only what you made me. I am only a reflection of you</a:t>
            </a:r>
            <a:r>
              <a:rPr lang="pt-BR" sz="1700">
                <a:solidFill>
                  <a:schemeClr val="dk1"/>
                </a:solidFill>
              </a:rPr>
              <a:t>.</a:t>
            </a:r>
            <a:r>
              <a:rPr lang="pt-BR" sz="1900">
                <a:solidFill>
                  <a:schemeClr val="dk1"/>
                </a:solidFill>
              </a:rPr>
              <a:t>.”</a:t>
            </a:r>
            <a:endParaRPr sz="1900">
              <a:solidFill>
                <a:schemeClr val="dk1"/>
              </a:solidFill>
            </a:endParaRPr>
          </a:p>
          <a:p>
            <a:pPr indent="0" lvl="0" marL="0" rtl="0" algn="ctr">
              <a:lnSpc>
                <a:spcPct val="100000"/>
              </a:lnSpc>
              <a:spcBef>
                <a:spcPts val="1200"/>
              </a:spcBef>
              <a:spcAft>
                <a:spcPts val="0"/>
              </a:spcAft>
              <a:buClr>
                <a:schemeClr val="dk1"/>
              </a:buClr>
              <a:buSzPts val="1100"/>
              <a:buFont typeface="Arial"/>
              <a:buNone/>
            </a:pPr>
            <a:r>
              <a:rPr lang="pt-BR" sz="1900">
                <a:solidFill>
                  <a:schemeClr val="dk1"/>
                </a:solidFill>
              </a:rPr>
              <a:t>(Charles Manson, 1970)</a:t>
            </a:r>
            <a:endParaRPr sz="1900">
              <a:solidFill>
                <a:schemeClr val="dk1"/>
              </a:solidFill>
            </a:endParaRPr>
          </a:p>
          <a:p>
            <a:pPr indent="0" lvl="0" marL="0" rtl="0" algn="ctr">
              <a:spcBef>
                <a:spcPts val="1200"/>
              </a:spcBef>
              <a:spcAft>
                <a:spcPts val="0"/>
              </a:spcAft>
              <a:buClr>
                <a:schemeClr val="dk1"/>
              </a:buClr>
              <a:buSzPts val="1100"/>
              <a:buFont typeface="Arial"/>
              <a:buNone/>
            </a:pPr>
            <a:r>
              <a:t/>
            </a:r>
            <a:endParaRPr sz="1000">
              <a:solidFill>
                <a:schemeClr val="dk1"/>
              </a:solidFill>
            </a:endParaRPr>
          </a:p>
          <a:p>
            <a:pPr indent="0" lvl="0" marL="0" rtl="0" algn="l">
              <a:spcBef>
                <a:spcPts val="1200"/>
              </a:spcBef>
              <a:spcAft>
                <a:spcPts val="0"/>
              </a:spcAft>
              <a:buClr>
                <a:schemeClr val="dk1"/>
              </a:buClr>
              <a:buSzPts val="1100"/>
              <a:buFont typeface="Arial"/>
              <a:buNone/>
            </a:pPr>
            <a:r>
              <a:t/>
            </a:r>
            <a:endParaRPr sz="11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pt-BR"/>
              <a:t>Introdução</a:t>
            </a:r>
            <a:endParaRPr/>
          </a:p>
        </p:txBody>
      </p:sp>
      <p:sp>
        <p:nvSpPr>
          <p:cNvPr id="65" name="Google Shape;65;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i="1" lang="pt-BR" sz="2440">
                <a:solidFill>
                  <a:srgbClr val="000000"/>
                </a:solidFill>
              </a:rPr>
              <a:t>Helter Skelter </a:t>
            </a:r>
            <a:r>
              <a:rPr lang="pt-BR" sz="2440">
                <a:solidFill>
                  <a:srgbClr val="000000"/>
                </a:solidFill>
              </a:rPr>
              <a:t>(1974) - Vincent Bugliosi e Curt Gentry; obra reeditada em 1994, com a inclusão de um posfácio escrito por Bugliosi.</a:t>
            </a:r>
            <a:endParaRPr sz="2440">
              <a:solidFill>
                <a:srgbClr val="000000"/>
              </a:solidFill>
            </a:endParaRPr>
          </a:p>
          <a:p>
            <a:pPr indent="0" lvl="0" marL="0" rtl="0" algn="just">
              <a:lnSpc>
                <a:spcPct val="150000"/>
              </a:lnSpc>
              <a:spcBef>
                <a:spcPts val="1200"/>
              </a:spcBef>
              <a:spcAft>
                <a:spcPts val="0"/>
              </a:spcAft>
              <a:buClr>
                <a:schemeClr val="dk1"/>
              </a:buClr>
              <a:buSzPct val="51162"/>
              <a:buFont typeface="Arial"/>
              <a:buNone/>
            </a:pPr>
            <a:r>
              <a:rPr lang="pt-BR" sz="2150">
                <a:solidFill>
                  <a:srgbClr val="000000"/>
                </a:solidFill>
              </a:rPr>
              <a:t>Bugliosi (1994, p.638) relembra uma carta destinada a ele e escrita por William Scanlan Murphy[1]: </a:t>
            </a:r>
            <a:endParaRPr sz="2150">
              <a:solidFill>
                <a:srgbClr val="000000"/>
              </a:solidFill>
            </a:endParaRPr>
          </a:p>
          <a:p>
            <a:pPr indent="0" lvl="0" marL="1435100" rtl="0" algn="just">
              <a:spcBef>
                <a:spcPts val="1200"/>
              </a:spcBef>
              <a:spcAft>
                <a:spcPts val="0"/>
              </a:spcAft>
              <a:buClr>
                <a:schemeClr val="dk1"/>
              </a:buClr>
              <a:buSzPct val="51162"/>
              <a:buFont typeface="Arial"/>
              <a:buNone/>
            </a:pPr>
            <a:r>
              <a:rPr lang="pt-BR" sz="2150">
                <a:solidFill>
                  <a:srgbClr val="000000"/>
                </a:solidFill>
              </a:rPr>
              <a:t>There are 32 British rock bands that I know about playing both Mason’s own songs and songs in support of him, and a further 40 or so in Europe, particularly Germany. […] For some reason, the neo-Manson cult seems to centre in Manchester, where there are five stores selling ‘Free Charles Manson’ T-shirts […] Posters supporting Manson are a commom sight in the major cities, especially in the run-up to concerts by the Mansonite bands. The majority of the supporters of these bands are under 25. The truly frightening part is the fact that many of them, when asked, turn out to be Manson ‘buffs’ who have read all they can find about Manson, and strongly approve of Helter Skelter. There are very strong links to ultra-far-right political parties, particularly the British National Party.</a:t>
            </a:r>
            <a:endParaRPr sz="2150">
              <a:solidFill>
                <a:srgbClr val="000000"/>
              </a:solidFill>
            </a:endParaRPr>
          </a:p>
          <a:p>
            <a:pPr indent="0" lvl="0" marL="0" rtl="0" algn="just">
              <a:spcBef>
                <a:spcPts val="1200"/>
              </a:spcBef>
              <a:spcAft>
                <a:spcPts val="1200"/>
              </a:spcAft>
              <a:buNone/>
            </a:pPr>
            <a:r>
              <a:rPr lang="pt-BR" sz="2150">
                <a:solidFill>
                  <a:srgbClr val="000000"/>
                </a:solidFill>
              </a:rPr>
              <a:t>[1] Mestre em música pela Universidade de Oxford e radialista da BBC. </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idx="1" type="body"/>
          </p:nvPr>
        </p:nvSpPr>
        <p:spPr>
          <a:xfrm>
            <a:off x="311700" y="327775"/>
            <a:ext cx="8520600" cy="4500600"/>
          </a:xfrm>
          <a:prstGeom prst="rect">
            <a:avLst/>
          </a:prstGeom>
        </p:spPr>
        <p:txBody>
          <a:bodyPr anchorCtr="0" anchor="t" bIns="91425" lIns="91425" spcFirstLastPara="1" rIns="91425" wrap="square" tIns="91425">
            <a:normAutofit/>
          </a:bodyPr>
          <a:lstStyle/>
          <a:p>
            <a:pPr indent="0" lvl="0" marL="457200" rtl="0" algn="just">
              <a:lnSpc>
                <a:spcPct val="100000"/>
              </a:lnSpc>
              <a:spcBef>
                <a:spcPts val="1200"/>
              </a:spcBef>
              <a:spcAft>
                <a:spcPts val="0"/>
              </a:spcAft>
              <a:buNone/>
            </a:pPr>
            <a:r>
              <a:t/>
            </a:r>
            <a:endParaRPr>
              <a:solidFill>
                <a:schemeClr val="dk1"/>
              </a:solidFill>
            </a:endParaRPr>
          </a:p>
          <a:p>
            <a:pPr indent="-381000" lvl="0" marL="457200" rtl="0" algn="just">
              <a:lnSpc>
                <a:spcPct val="100000"/>
              </a:lnSpc>
              <a:spcBef>
                <a:spcPts val="1200"/>
              </a:spcBef>
              <a:spcAft>
                <a:spcPts val="0"/>
              </a:spcAft>
              <a:buSzPts val="2400"/>
              <a:buChar char="●"/>
            </a:pPr>
            <a:r>
              <a:rPr lang="pt-BR">
                <a:solidFill>
                  <a:schemeClr val="dk1"/>
                </a:solidFill>
              </a:rPr>
              <a:t>Jacob Richardson (2017) equiparou as táticas utilizadas pelo mandante dos assassinatos às da direita alternativa (</a:t>
            </a:r>
            <a:r>
              <a:rPr i="1" lang="pt-BR">
                <a:solidFill>
                  <a:schemeClr val="dk1"/>
                </a:solidFill>
              </a:rPr>
              <a:t>alt-right</a:t>
            </a:r>
            <a:r>
              <a:rPr lang="pt-BR">
                <a:solidFill>
                  <a:schemeClr val="dk1"/>
                </a:solidFill>
              </a:rPr>
              <a:t>);</a:t>
            </a:r>
            <a:endParaRPr>
              <a:solidFill>
                <a:schemeClr val="dk1"/>
              </a:solidFill>
            </a:endParaRPr>
          </a:p>
          <a:p>
            <a:pPr indent="0" lvl="0" marL="457200" rtl="0" algn="just">
              <a:lnSpc>
                <a:spcPct val="100000"/>
              </a:lnSpc>
              <a:spcBef>
                <a:spcPts val="1200"/>
              </a:spcBef>
              <a:spcAft>
                <a:spcPts val="0"/>
              </a:spcAft>
              <a:buNone/>
            </a:pPr>
            <a:r>
              <a:t/>
            </a:r>
            <a:endParaRPr>
              <a:solidFill>
                <a:schemeClr val="dk1"/>
              </a:solidFill>
            </a:endParaRPr>
          </a:p>
          <a:p>
            <a:pPr indent="-381000" lvl="0" marL="457200" rtl="0" algn="l">
              <a:spcBef>
                <a:spcPts val="1200"/>
              </a:spcBef>
              <a:spcAft>
                <a:spcPts val="0"/>
              </a:spcAft>
              <a:buSzPts val="2400"/>
              <a:buChar char="●"/>
            </a:pPr>
            <a:r>
              <a:rPr lang="pt-BR">
                <a:solidFill>
                  <a:schemeClr val="dk1"/>
                </a:solidFill>
              </a:rPr>
              <a:t>Josiah Hesse (2017) aponta para características que foram ofuscadas pelas mortes na </a:t>
            </a:r>
            <a:r>
              <a:rPr i="1" lang="pt-BR">
                <a:solidFill>
                  <a:schemeClr val="dk1"/>
                </a:solidFill>
              </a:rPr>
              <a:t>Cielo Drive</a:t>
            </a:r>
            <a:r>
              <a:rPr lang="pt-BR">
                <a:solidFill>
                  <a:schemeClr val="dk1"/>
                </a:solidFill>
              </a:rPr>
              <a:t>: Manson era racista, disseminava a ideia de que a comunidade negra tinha por objetivo uma guerra racial, a escravização dos brancos e que os assassinatos foram orquestrados com o intento de culpar afro-americanos;</a:t>
            </a:r>
            <a:endParaRPr>
              <a:solidFill>
                <a:schemeClr val="dk1"/>
              </a:solidFill>
            </a:endParaRPr>
          </a:p>
          <a:p>
            <a:pPr indent="0" lvl="0" marL="0" rtl="0" algn="l">
              <a:spcBef>
                <a:spcPts val="1200"/>
              </a:spcBef>
              <a:spcAft>
                <a:spcPts val="0"/>
              </a:spcAft>
              <a:buNone/>
            </a:pPr>
            <a:r>
              <a:t/>
            </a:r>
            <a:endParaRPr>
              <a:solidFill>
                <a:schemeClr val="dk1"/>
              </a:solidFill>
            </a:endParaRPr>
          </a:p>
          <a:p>
            <a:pPr indent="0" lvl="0" marL="457200" rtl="0" algn="l">
              <a:spcBef>
                <a:spcPts val="1200"/>
              </a:spcBef>
              <a:spcAft>
                <a:spcPts val="1200"/>
              </a:spcAft>
              <a:buNone/>
            </a:pPr>
            <a:r>
              <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idx="1" type="body"/>
          </p:nvPr>
        </p:nvSpPr>
        <p:spPr>
          <a:xfrm>
            <a:off x="311700" y="365600"/>
            <a:ext cx="8520600" cy="4538400"/>
          </a:xfrm>
          <a:prstGeom prst="rect">
            <a:avLst/>
          </a:prstGeom>
        </p:spPr>
        <p:txBody>
          <a:bodyPr anchorCtr="0" anchor="t" bIns="91425" lIns="91425" spcFirstLastPara="1" rIns="91425" wrap="square" tIns="91425">
            <a:normAutofit lnSpcReduction="10000"/>
          </a:bodyPr>
          <a:lstStyle/>
          <a:p>
            <a:pPr indent="0" lvl="0" marL="457200" rtl="0" algn="just">
              <a:lnSpc>
                <a:spcPct val="100000"/>
              </a:lnSpc>
              <a:spcBef>
                <a:spcPts val="1200"/>
              </a:spcBef>
              <a:spcAft>
                <a:spcPts val="0"/>
              </a:spcAft>
              <a:buNone/>
            </a:pPr>
            <a:r>
              <a:t/>
            </a:r>
            <a:endParaRPr sz="1600">
              <a:solidFill>
                <a:schemeClr val="dk1"/>
              </a:solidFill>
            </a:endParaRPr>
          </a:p>
          <a:p>
            <a:pPr indent="-330200" lvl="0" marL="457200" rtl="0" algn="just">
              <a:lnSpc>
                <a:spcPct val="100000"/>
              </a:lnSpc>
              <a:spcBef>
                <a:spcPts val="1200"/>
              </a:spcBef>
              <a:spcAft>
                <a:spcPts val="0"/>
              </a:spcAft>
              <a:buClr>
                <a:schemeClr val="dk1"/>
              </a:buClr>
              <a:buSzPts val="1600"/>
              <a:buChar char="●"/>
            </a:pPr>
            <a:r>
              <a:rPr lang="pt-BR" sz="1600">
                <a:solidFill>
                  <a:schemeClr val="dk1"/>
                </a:solidFill>
              </a:rPr>
              <a:t>Para o </a:t>
            </a:r>
            <a:r>
              <a:rPr i="1" lang="pt-BR" sz="1600">
                <a:solidFill>
                  <a:schemeClr val="dk1"/>
                </a:solidFill>
              </a:rPr>
              <a:t>Alabama.com</a:t>
            </a:r>
            <a:r>
              <a:rPr lang="pt-BR" sz="1600">
                <a:solidFill>
                  <a:schemeClr val="dk1"/>
                </a:solidFill>
              </a:rPr>
              <a:t>, Frances Coleman questiona se, ao contrário dos cidadãos estadunidenses, Manson conseguiu vislumbrar essa guerra racial por ela estar latente;</a:t>
            </a:r>
            <a:endParaRPr sz="1600">
              <a:solidFill>
                <a:schemeClr val="dk1"/>
              </a:solidFill>
            </a:endParaRPr>
          </a:p>
          <a:p>
            <a:pPr indent="0" lvl="0" marL="0" rtl="0" algn="just">
              <a:lnSpc>
                <a:spcPct val="100000"/>
              </a:lnSpc>
              <a:spcBef>
                <a:spcPts val="1200"/>
              </a:spcBef>
              <a:spcAft>
                <a:spcPts val="0"/>
              </a:spcAft>
              <a:buNone/>
            </a:pPr>
            <a:r>
              <a:t/>
            </a:r>
            <a:endParaRPr sz="1600">
              <a:solidFill>
                <a:schemeClr val="dk1"/>
              </a:solidFill>
            </a:endParaRPr>
          </a:p>
          <a:p>
            <a:pPr indent="-330200" lvl="0" marL="457200" rtl="0" algn="just">
              <a:lnSpc>
                <a:spcPct val="100000"/>
              </a:lnSpc>
              <a:spcBef>
                <a:spcPts val="1200"/>
              </a:spcBef>
              <a:spcAft>
                <a:spcPts val="0"/>
              </a:spcAft>
              <a:buClr>
                <a:schemeClr val="dk1"/>
              </a:buClr>
              <a:buSzPts val="1600"/>
              <a:buChar char="●"/>
            </a:pPr>
            <a:r>
              <a:rPr lang="pt-BR" sz="1600">
                <a:solidFill>
                  <a:schemeClr val="dk1"/>
                </a:solidFill>
              </a:rPr>
              <a:t>E, conforme o professor John Rowe (apud CRABLE, 2019), Manson e seus seguidores se apresentavam como </a:t>
            </a:r>
            <a:r>
              <a:rPr i="1" lang="pt-BR" sz="1600">
                <a:solidFill>
                  <a:schemeClr val="dk1"/>
                </a:solidFill>
              </a:rPr>
              <a:t>hippies</a:t>
            </a:r>
            <a:r>
              <a:rPr lang="pt-BR" sz="1600">
                <a:solidFill>
                  <a:schemeClr val="dk1"/>
                </a:solidFill>
              </a:rPr>
              <a:t>, mas não compactuavam com os ideais, ao contrário, possuiam pensamentos violentos, racistas, nacionalista, antifeminista, ou seja, eram </a:t>
            </a:r>
            <a:r>
              <a:rPr i="1" lang="pt-BR" sz="1600">
                <a:solidFill>
                  <a:schemeClr val="dk1"/>
                </a:solidFill>
              </a:rPr>
              <a:t>posers.</a:t>
            </a:r>
            <a:r>
              <a:rPr lang="pt-BR" sz="1600">
                <a:solidFill>
                  <a:schemeClr val="dk1"/>
                </a:solidFill>
              </a:rPr>
              <a:t> </a:t>
            </a:r>
            <a:endParaRPr sz="1600">
              <a:solidFill>
                <a:schemeClr val="dk1"/>
              </a:solidFill>
            </a:endParaRPr>
          </a:p>
          <a:p>
            <a:pPr indent="0" lvl="0" marL="457200" rtl="0" algn="just">
              <a:lnSpc>
                <a:spcPct val="100000"/>
              </a:lnSpc>
              <a:spcBef>
                <a:spcPts val="1200"/>
              </a:spcBef>
              <a:spcAft>
                <a:spcPts val="0"/>
              </a:spcAft>
              <a:buNone/>
            </a:pPr>
            <a:r>
              <a:t/>
            </a:r>
            <a:endParaRPr sz="1600">
              <a:solidFill>
                <a:schemeClr val="dk1"/>
              </a:solidFill>
            </a:endParaRPr>
          </a:p>
          <a:p>
            <a:pPr indent="-330200" lvl="0" marL="457200" rtl="0" algn="just">
              <a:lnSpc>
                <a:spcPct val="100000"/>
              </a:lnSpc>
              <a:spcBef>
                <a:spcPts val="1200"/>
              </a:spcBef>
              <a:spcAft>
                <a:spcPts val="0"/>
              </a:spcAft>
              <a:buClr>
                <a:schemeClr val="dk1"/>
              </a:buClr>
              <a:buSzPts val="1600"/>
              <a:buChar char="●"/>
            </a:pPr>
            <a:r>
              <a:rPr lang="pt-BR" sz="1600">
                <a:solidFill>
                  <a:schemeClr val="dk1"/>
                </a:solidFill>
              </a:rPr>
              <a:t>“Mr. Manson was not the end point of the counterculture. If anything, he was a backlash against the civil rights movement and a harbinger of white supremacist race warriors like Dylann Roof, the lunatic fringe of the alt-right.” (NEW YORK TIMES, 2017).</a:t>
            </a:r>
            <a:endParaRPr sz="1600">
              <a:solidFill>
                <a:schemeClr val="dk1"/>
              </a:solidFill>
            </a:endParaRPr>
          </a:p>
          <a:p>
            <a:pPr indent="0" lvl="0" marL="457200" rtl="0" algn="just">
              <a:lnSpc>
                <a:spcPct val="100000"/>
              </a:lnSpc>
              <a:spcBef>
                <a:spcPts val="1200"/>
              </a:spcBef>
              <a:spcAft>
                <a:spcPts val="0"/>
              </a:spcAft>
              <a:buNone/>
            </a:pPr>
            <a:r>
              <a:t/>
            </a:r>
            <a:endParaRPr>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8"/>
          <p:cNvSpPr txBox="1"/>
          <p:nvPr>
            <p:ph idx="1" type="body"/>
          </p:nvPr>
        </p:nvSpPr>
        <p:spPr>
          <a:xfrm>
            <a:off x="311700" y="453850"/>
            <a:ext cx="8520600" cy="41151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pt-BR" sz="6407">
                <a:solidFill>
                  <a:schemeClr val="dk1"/>
                </a:solidFill>
              </a:rPr>
              <a:t>Tendo em vista tais considerações, dispusemo-nos a estudar o fenômeno </a:t>
            </a:r>
            <a:r>
              <a:rPr i="1" lang="pt-BR" sz="6407">
                <a:solidFill>
                  <a:schemeClr val="dk1"/>
                </a:solidFill>
              </a:rPr>
              <a:t>alt-right </a:t>
            </a:r>
            <a:r>
              <a:rPr lang="pt-BR" sz="6407">
                <a:solidFill>
                  <a:schemeClr val="dk1"/>
                </a:solidFill>
              </a:rPr>
              <a:t>e suas </a:t>
            </a:r>
            <a:r>
              <a:rPr lang="pt-BR" sz="6407">
                <a:solidFill>
                  <a:schemeClr val="dk1"/>
                </a:solidFill>
              </a:rPr>
              <a:t>possíveis</a:t>
            </a:r>
            <a:r>
              <a:rPr lang="pt-BR" sz="6407">
                <a:solidFill>
                  <a:schemeClr val="dk1"/>
                </a:solidFill>
              </a:rPr>
              <a:t> relações com movimentos politicamente à direita (right), extrema-direita (far-right) e cidadãos estadunidenses conhecidos infamemente, como Charles Manson.</a:t>
            </a:r>
            <a:endParaRPr sz="6407">
              <a:solidFill>
                <a:schemeClr val="dk1"/>
              </a:solidFill>
            </a:endParaRPr>
          </a:p>
          <a:p>
            <a:pPr indent="0" lvl="0" marL="0" rtl="0" algn="just">
              <a:lnSpc>
                <a:spcPct val="150000"/>
              </a:lnSpc>
              <a:spcBef>
                <a:spcPts val="1200"/>
              </a:spcBef>
              <a:spcAft>
                <a:spcPts val="0"/>
              </a:spcAft>
              <a:buClr>
                <a:schemeClr val="dk1"/>
              </a:buClr>
              <a:buSzPts val="275"/>
              <a:buFont typeface="Arial"/>
              <a:buNone/>
            </a:pPr>
            <a:r>
              <a:rPr lang="pt-BR" sz="5584">
                <a:solidFill>
                  <a:schemeClr val="dk1"/>
                </a:solidFill>
              </a:rPr>
              <a:t>Perguntas de pesquisa:   </a:t>
            </a:r>
            <a:endParaRPr sz="5584">
              <a:solidFill>
                <a:schemeClr val="dk1"/>
              </a:solidFill>
            </a:endParaRPr>
          </a:p>
          <a:p>
            <a:pPr indent="0" lvl="0" marL="1435100" rtl="0" algn="just">
              <a:lnSpc>
                <a:spcPct val="150000"/>
              </a:lnSpc>
              <a:spcBef>
                <a:spcPts val="1200"/>
              </a:spcBef>
              <a:spcAft>
                <a:spcPts val="0"/>
              </a:spcAft>
              <a:buNone/>
            </a:pPr>
            <a:r>
              <a:rPr lang="pt-BR" sz="5584">
                <a:solidFill>
                  <a:schemeClr val="dk1"/>
                </a:solidFill>
              </a:rPr>
              <a:t>1. Quais as dimensões discursivas dos registros produzidos pela </a:t>
            </a:r>
            <a:r>
              <a:rPr i="1" lang="pt-BR" sz="5584">
                <a:solidFill>
                  <a:schemeClr val="dk1"/>
                </a:solidFill>
              </a:rPr>
              <a:t>alt-right</a:t>
            </a:r>
            <a:r>
              <a:rPr lang="pt-BR" sz="5584">
                <a:solidFill>
                  <a:schemeClr val="dk1"/>
                </a:solidFill>
              </a:rPr>
              <a:t> nas redes sociais ?</a:t>
            </a:r>
            <a:endParaRPr sz="5584">
              <a:solidFill>
                <a:schemeClr val="dk1"/>
              </a:solidFill>
            </a:endParaRPr>
          </a:p>
          <a:p>
            <a:pPr indent="0" lvl="0" marL="1435100" rtl="0" algn="just">
              <a:lnSpc>
                <a:spcPct val="150000"/>
              </a:lnSpc>
              <a:spcBef>
                <a:spcPts val="1200"/>
              </a:spcBef>
              <a:spcAft>
                <a:spcPts val="0"/>
              </a:spcAft>
              <a:buNone/>
            </a:pPr>
            <a:r>
              <a:rPr lang="pt-BR" sz="5584">
                <a:solidFill>
                  <a:schemeClr val="dk1"/>
                </a:solidFill>
              </a:rPr>
              <a:t>2. Em que medida essas dimensões discursivas se assemelham, ou se diferenciam, das dimensões discursivas veiculadas entre grupos de extrema-direita (</a:t>
            </a:r>
            <a:r>
              <a:rPr i="1" lang="pt-BR" sz="5584">
                <a:solidFill>
                  <a:schemeClr val="dk1"/>
                </a:solidFill>
              </a:rPr>
              <a:t>far-right</a:t>
            </a:r>
            <a:r>
              <a:rPr lang="pt-BR" sz="5584">
                <a:solidFill>
                  <a:schemeClr val="dk1"/>
                </a:solidFill>
              </a:rPr>
              <a:t>)?  </a:t>
            </a:r>
            <a:endParaRPr sz="5584">
              <a:solidFill>
                <a:schemeClr val="dk1"/>
              </a:solidFill>
            </a:endParaRPr>
          </a:p>
          <a:p>
            <a:pPr indent="0" lvl="0" marL="1435100" rtl="0" algn="just">
              <a:lnSpc>
                <a:spcPct val="150000"/>
              </a:lnSpc>
              <a:spcBef>
                <a:spcPts val="1200"/>
              </a:spcBef>
              <a:spcAft>
                <a:spcPts val="0"/>
              </a:spcAft>
              <a:buClr>
                <a:schemeClr val="dk1"/>
              </a:buClr>
              <a:buSzPts val="275"/>
              <a:buFont typeface="Arial"/>
              <a:buNone/>
            </a:pPr>
            <a:r>
              <a:rPr lang="pt-BR" sz="5584">
                <a:solidFill>
                  <a:schemeClr val="dk1"/>
                </a:solidFill>
              </a:rPr>
              <a:t>3. Por meio de quais dimensões os discursos </a:t>
            </a:r>
            <a:r>
              <a:rPr lang="pt-BR" sz="5584">
                <a:solidFill>
                  <a:schemeClr val="dk1"/>
                </a:solidFill>
                <a:highlight>
                  <a:srgbClr val="FFFF00"/>
                </a:highlight>
              </a:rPr>
              <a:t>veiculados</a:t>
            </a:r>
            <a:r>
              <a:rPr lang="pt-BR" sz="5584">
                <a:solidFill>
                  <a:schemeClr val="dk1"/>
                </a:solidFill>
              </a:rPr>
              <a:t> por Charles Manson e seus seguidores se assemelham, ou se diferenciam, das dimensões discursivas da </a:t>
            </a:r>
            <a:r>
              <a:rPr i="1" lang="pt-BR" sz="5584">
                <a:solidFill>
                  <a:schemeClr val="dk1"/>
                </a:solidFill>
              </a:rPr>
              <a:t>alt-right</a:t>
            </a:r>
            <a:r>
              <a:rPr lang="pt-BR" sz="5584">
                <a:solidFill>
                  <a:schemeClr val="dk1"/>
                </a:solidFill>
              </a:rPr>
              <a:t>?  </a:t>
            </a:r>
            <a:endParaRPr sz="5584">
              <a:solidFill>
                <a:schemeClr val="dk1"/>
              </a:solidFill>
            </a:endParaRPr>
          </a:p>
          <a:p>
            <a:pPr indent="0" lvl="0" marL="0" rtl="0" algn="l">
              <a:spcBef>
                <a:spcPts val="1200"/>
              </a:spcBef>
              <a:spcAft>
                <a:spcPts val="0"/>
              </a:spcAft>
              <a:buNone/>
            </a:pPr>
            <a:r>
              <a:t/>
            </a:r>
            <a:endParaRPr sz="3207">
              <a:solidFill>
                <a:schemeClr val="dk1"/>
              </a:solidFill>
            </a:endParaRPr>
          </a:p>
          <a:p>
            <a:pPr indent="0" lvl="0" marL="0" rtl="0" algn="l">
              <a:spcBef>
                <a:spcPts val="1200"/>
              </a:spcBef>
              <a:spcAft>
                <a:spcPts val="0"/>
              </a:spcAft>
              <a:buNone/>
            </a:pPr>
            <a:r>
              <a:t/>
            </a:r>
            <a:endParaRPr sz="3307">
              <a:solidFill>
                <a:schemeClr val="dk1"/>
              </a:solidFill>
            </a:endParaRPr>
          </a:p>
          <a:p>
            <a:pPr indent="0" lvl="0" marL="0" rtl="0" algn="l">
              <a:spcBef>
                <a:spcPts val="1200"/>
              </a:spcBef>
              <a:spcAft>
                <a:spcPts val="1200"/>
              </a:spcAft>
              <a:buNone/>
            </a:pPr>
            <a:r>
              <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9"/>
          <p:cNvSpPr txBox="1"/>
          <p:nvPr/>
        </p:nvSpPr>
        <p:spPr>
          <a:xfrm>
            <a:off x="289950" y="252125"/>
            <a:ext cx="8648100" cy="4904700"/>
          </a:xfrm>
          <a:prstGeom prst="rect">
            <a:avLst/>
          </a:prstGeom>
          <a:noFill/>
          <a:ln>
            <a:noFill/>
          </a:ln>
        </p:spPr>
        <p:txBody>
          <a:bodyPr anchorCtr="0" anchor="t" bIns="91425" lIns="91425" spcFirstLastPara="1" rIns="91425" wrap="square" tIns="91425">
            <a:spAutoFit/>
          </a:bodyPr>
          <a:lstStyle/>
          <a:p>
            <a:pPr indent="0" lvl="0" marL="0" rtl="0" algn="just">
              <a:lnSpc>
                <a:spcPct val="100000"/>
              </a:lnSpc>
              <a:spcBef>
                <a:spcPts val="1200"/>
              </a:spcBef>
              <a:spcAft>
                <a:spcPts val="0"/>
              </a:spcAft>
              <a:buNone/>
            </a:pPr>
            <a:r>
              <a:t/>
            </a:r>
            <a:endParaRPr sz="1500">
              <a:solidFill>
                <a:schemeClr val="dk1"/>
              </a:solidFill>
            </a:endParaRPr>
          </a:p>
          <a:p>
            <a:pPr indent="0" lvl="0" marL="0" rtl="0" algn="just">
              <a:lnSpc>
                <a:spcPct val="100000"/>
              </a:lnSpc>
              <a:spcBef>
                <a:spcPts val="1200"/>
              </a:spcBef>
              <a:spcAft>
                <a:spcPts val="0"/>
              </a:spcAft>
              <a:buNone/>
            </a:pPr>
            <a:r>
              <a:t/>
            </a:r>
            <a:endParaRPr sz="1500">
              <a:solidFill>
                <a:schemeClr val="dk1"/>
              </a:solidFill>
            </a:endParaRPr>
          </a:p>
          <a:p>
            <a:pPr indent="0" lvl="0" marL="0" rtl="0" algn="just">
              <a:lnSpc>
                <a:spcPct val="100000"/>
              </a:lnSpc>
              <a:spcBef>
                <a:spcPts val="1200"/>
              </a:spcBef>
              <a:spcAft>
                <a:spcPts val="0"/>
              </a:spcAft>
              <a:buNone/>
            </a:pPr>
            <a:r>
              <a:t/>
            </a:r>
            <a:endParaRPr sz="1500">
              <a:solidFill>
                <a:schemeClr val="dk1"/>
              </a:solidFill>
            </a:endParaRPr>
          </a:p>
          <a:p>
            <a:pPr indent="0" lvl="0" marL="0" rtl="0" algn="just">
              <a:lnSpc>
                <a:spcPct val="100000"/>
              </a:lnSpc>
              <a:spcBef>
                <a:spcPts val="1200"/>
              </a:spcBef>
              <a:spcAft>
                <a:spcPts val="0"/>
              </a:spcAft>
              <a:buNone/>
            </a:pPr>
            <a:r>
              <a:t/>
            </a:r>
            <a:endParaRPr sz="1500">
              <a:solidFill>
                <a:schemeClr val="dk1"/>
              </a:solidFill>
            </a:endParaRPr>
          </a:p>
          <a:p>
            <a:pPr indent="0" lvl="0" marL="0" rtl="0" algn="just">
              <a:lnSpc>
                <a:spcPct val="100000"/>
              </a:lnSpc>
              <a:spcBef>
                <a:spcPts val="1200"/>
              </a:spcBef>
              <a:spcAft>
                <a:spcPts val="0"/>
              </a:spcAft>
              <a:buNone/>
            </a:pPr>
            <a:r>
              <a:rPr lang="pt-BR" sz="1800">
                <a:solidFill>
                  <a:schemeClr val="dk1"/>
                </a:solidFill>
              </a:rPr>
              <a:t>Para que possamos responder às nossas perguntas, será necessário construir um </a:t>
            </a:r>
            <a:r>
              <a:rPr i="1" lang="pt-BR" sz="1800">
                <a:solidFill>
                  <a:schemeClr val="dk1"/>
                </a:solidFill>
              </a:rPr>
              <a:t>corpora </a:t>
            </a:r>
            <a:r>
              <a:rPr lang="pt-BR" sz="1800">
                <a:solidFill>
                  <a:schemeClr val="dk1"/>
                </a:solidFill>
              </a:rPr>
              <a:t>que reúna as postagens elaboradas por adeptos do movimento </a:t>
            </a:r>
            <a:r>
              <a:rPr i="1" lang="pt-BR" sz="1800">
                <a:solidFill>
                  <a:schemeClr val="dk1"/>
                </a:solidFill>
              </a:rPr>
              <a:t>alt-right</a:t>
            </a:r>
            <a:r>
              <a:rPr lang="pt-BR" sz="1800">
                <a:solidFill>
                  <a:schemeClr val="dk1"/>
                </a:solidFill>
              </a:rPr>
              <a:t>, postagens e textos produzidos por pessoas declaradamente posicionadas à extrema-direita e registros de autoria de famigeradas figuras estadunidenses, </a:t>
            </a:r>
            <a:r>
              <a:rPr lang="pt-BR" sz="1800">
                <a:solidFill>
                  <a:schemeClr val="dk1"/>
                </a:solidFill>
                <a:highlight>
                  <a:schemeClr val="lt1"/>
                </a:highlight>
              </a:rPr>
              <a:t>como Charles Manson</a:t>
            </a:r>
            <a:r>
              <a:rPr lang="pt-BR" sz="1800">
                <a:solidFill>
                  <a:schemeClr val="dk1"/>
                </a:solidFill>
              </a:rPr>
              <a:t>.</a:t>
            </a:r>
            <a:endParaRPr sz="1800">
              <a:solidFill>
                <a:schemeClr val="dk1"/>
              </a:solidFill>
            </a:endParaRPr>
          </a:p>
          <a:p>
            <a:pPr indent="0" lvl="0" marL="0" rtl="0" algn="just">
              <a:lnSpc>
                <a:spcPct val="100000"/>
              </a:lnSpc>
              <a:spcBef>
                <a:spcPts val="1200"/>
              </a:spcBef>
              <a:spcAft>
                <a:spcPts val="0"/>
              </a:spcAft>
              <a:buNone/>
            </a:pPr>
            <a:r>
              <a:t/>
            </a:r>
            <a:endParaRPr sz="1500">
              <a:solidFill>
                <a:schemeClr val="dk1"/>
              </a:solidFill>
            </a:endParaRPr>
          </a:p>
          <a:p>
            <a:pPr indent="0" lvl="0" marL="0" rtl="0" algn="just">
              <a:lnSpc>
                <a:spcPct val="100000"/>
              </a:lnSpc>
              <a:spcBef>
                <a:spcPts val="1200"/>
              </a:spcBef>
              <a:spcAft>
                <a:spcPts val="0"/>
              </a:spcAft>
              <a:buNone/>
            </a:pPr>
            <a:r>
              <a:t/>
            </a:r>
            <a:endParaRPr sz="1200">
              <a:solidFill>
                <a:schemeClr val="dk1"/>
              </a:solidFill>
            </a:endParaRPr>
          </a:p>
          <a:p>
            <a:pPr indent="0" lvl="0" marL="0" rtl="0" algn="just">
              <a:lnSpc>
                <a:spcPct val="100000"/>
              </a:lnSpc>
              <a:spcBef>
                <a:spcPts val="1200"/>
              </a:spcBef>
              <a:spcAft>
                <a:spcPts val="0"/>
              </a:spcAft>
              <a:buNone/>
            </a:pPr>
            <a:r>
              <a:t/>
            </a:r>
            <a:endParaRPr sz="1200">
              <a:solidFill>
                <a:schemeClr val="dk1"/>
              </a:solidFill>
            </a:endParaRPr>
          </a:p>
          <a:p>
            <a:pPr indent="0" lvl="0" marL="0" rtl="0" algn="l">
              <a:lnSpc>
                <a:spcPct val="115000"/>
              </a:lnSpc>
              <a:spcBef>
                <a:spcPts val="1200"/>
              </a:spcBef>
              <a:spcAft>
                <a:spcPts val="0"/>
              </a:spcAft>
              <a:buNone/>
            </a:pPr>
            <a:r>
              <a:t/>
            </a:r>
            <a:endParaRPr sz="1100">
              <a:solidFill>
                <a:schemeClr val="dk1"/>
              </a:solidFill>
            </a:endParaRPr>
          </a:p>
          <a:p>
            <a:pPr indent="0" lvl="0" marL="0" rtl="0" algn="just">
              <a:lnSpc>
                <a:spcPct val="100000"/>
              </a:lnSpc>
              <a:spcBef>
                <a:spcPts val="1200"/>
              </a:spcBef>
              <a:spcAft>
                <a:spcPts val="1200"/>
              </a:spcAft>
              <a:buNone/>
            </a:pPr>
            <a:r>
              <a:t/>
            </a:r>
            <a:endParaRPr sz="15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0"/>
          <p:cNvSpPr txBox="1"/>
          <p:nvPr/>
        </p:nvSpPr>
        <p:spPr>
          <a:xfrm>
            <a:off x="252125" y="277350"/>
            <a:ext cx="8547300" cy="4848600"/>
          </a:xfrm>
          <a:prstGeom prst="rect">
            <a:avLst/>
          </a:prstGeom>
          <a:noFill/>
          <a:ln>
            <a:noFill/>
          </a:ln>
        </p:spPr>
        <p:txBody>
          <a:bodyPr anchorCtr="0" anchor="t" bIns="91425" lIns="91425" spcFirstLastPara="1" rIns="91425" wrap="square" tIns="91425">
            <a:spAutoFit/>
          </a:bodyPr>
          <a:lstStyle/>
          <a:p>
            <a:pPr indent="0" lvl="0" marL="0" rtl="0" algn="just">
              <a:spcBef>
                <a:spcPts val="1200"/>
              </a:spcBef>
              <a:spcAft>
                <a:spcPts val="0"/>
              </a:spcAft>
              <a:buNone/>
            </a:pPr>
            <a:r>
              <a:t/>
            </a:r>
            <a:endParaRPr sz="1700">
              <a:solidFill>
                <a:schemeClr val="dk1"/>
              </a:solidFill>
            </a:endParaRPr>
          </a:p>
          <a:p>
            <a:pPr indent="0" lvl="0" marL="0" rtl="0" algn="just">
              <a:spcBef>
                <a:spcPts val="1200"/>
              </a:spcBef>
              <a:spcAft>
                <a:spcPts val="0"/>
              </a:spcAft>
              <a:buNone/>
            </a:pPr>
            <a:r>
              <a:rPr lang="pt-BR" sz="1700">
                <a:solidFill>
                  <a:schemeClr val="dk1"/>
                </a:solidFill>
              </a:rPr>
              <a:t>No que tange à análise quantitativa dos dados, </a:t>
            </a:r>
            <a:r>
              <a:rPr lang="pt-BR" sz="1700">
                <a:solidFill>
                  <a:schemeClr val="dk1"/>
                </a:solidFill>
                <a:highlight>
                  <a:schemeClr val="lt1"/>
                </a:highlight>
              </a:rPr>
              <a:t>para a identificação dos fatores dos dois primeiros </a:t>
            </a:r>
            <a:r>
              <a:rPr i="1" lang="pt-BR" sz="1700">
                <a:solidFill>
                  <a:schemeClr val="dk1"/>
                </a:solidFill>
                <a:highlight>
                  <a:schemeClr val="lt1"/>
                </a:highlight>
              </a:rPr>
              <a:t>corpora</a:t>
            </a:r>
            <a:r>
              <a:rPr i="1" lang="pt-BR" sz="1700">
                <a:solidFill>
                  <a:schemeClr val="dk1"/>
                </a:solidFill>
              </a:rPr>
              <a:t>, </a:t>
            </a:r>
            <a:r>
              <a:rPr lang="pt-BR" sz="1700">
                <a:solidFill>
                  <a:schemeClr val="dk1"/>
                </a:solidFill>
              </a:rPr>
              <a:t>empregaremos a Análise Multidimensional Lexical, abordagem derivada da Análise Multidimensional (BIBER, 1988). Tradicionalmente, a Análise Multidimensional (AMD) utiliza classes gramaticais como dados de análise, enquando a Análise Multidimensional Lexical (doravante AMD Lexical), por meio de </a:t>
            </a:r>
            <a:r>
              <a:rPr i="1" lang="pt-BR" sz="1700">
                <a:solidFill>
                  <a:schemeClr val="dk1"/>
                </a:solidFill>
              </a:rPr>
              <a:t>softwares </a:t>
            </a:r>
            <a:r>
              <a:rPr lang="pt-BR" sz="1700">
                <a:solidFill>
                  <a:schemeClr val="dk1"/>
                </a:solidFill>
              </a:rPr>
              <a:t>e ferramentas computacionais, reconhece itens lexicais coocorrentes, no caso desta pesquisa, lemas comuns aos </a:t>
            </a:r>
            <a:r>
              <a:rPr i="1" lang="pt-BR" sz="1700">
                <a:solidFill>
                  <a:schemeClr val="dk1"/>
                </a:solidFill>
              </a:rPr>
              <a:t>corpora</a:t>
            </a:r>
            <a:r>
              <a:rPr lang="pt-BR" sz="1700">
                <a:solidFill>
                  <a:schemeClr val="dk1"/>
                </a:solidFill>
              </a:rPr>
              <a:t> de estudo. Para o terceiro </a:t>
            </a:r>
            <a:r>
              <a:rPr i="1" lang="pt-BR" sz="1700">
                <a:solidFill>
                  <a:schemeClr val="dk1"/>
                </a:solidFill>
              </a:rPr>
              <a:t>corpus</a:t>
            </a:r>
            <a:r>
              <a:rPr lang="pt-BR" sz="1700">
                <a:solidFill>
                  <a:schemeClr val="dk1"/>
                </a:solidFill>
              </a:rPr>
              <a:t>, conduziremos uma AMD aditiva.</a:t>
            </a:r>
            <a:endParaRPr sz="1700">
              <a:solidFill>
                <a:schemeClr val="dk1"/>
              </a:solidFill>
            </a:endParaRPr>
          </a:p>
          <a:p>
            <a:pPr indent="0" lvl="0" marL="0" rtl="0" algn="just">
              <a:spcBef>
                <a:spcPts val="1200"/>
              </a:spcBef>
              <a:spcAft>
                <a:spcPts val="0"/>
              </a:spcAft>
              <a:buNone/>
            </a:pPr>
            <a:r>
              <a:t/>
            </a:r>
            <a:endParaRPr sz="1600">
              <a:solidFill>
                <a:schemeClr val="dk1"/>
              </a:solidFill>
            </a:endParaRPr>
          </a:p>
          <a:p>
            <a:pPr indent="0" lvl="0" marL="0" rtl="0" algn="just">
              <a:lnSpc>
                <a:spcPct val="100000"/>
              </a:lnSpc>
              <a:spcBef>
                <a:spcPts val="1200"/>
              </a:spcBef>
              <a:spcAft>
                <a:spcPts val="0"/>
              </a:spcAft>
              <a:buNone/>
            </a:pPr>
            <a:r>
              <a:rPr lang="pt-BR" sz="1700">
                <a:solidFill>
                  <a:schemeClr val="dk1"/>
                </a:solidFill>
              </a:rPr>
              <a:t>Por fim, para reconhecer os discursos que permeiam os registros compilados em nosso </a:t>
            </a:r>
            <a:r>
              <a:rPr i="1" lang="pt-BR" sz="1700">
                <a:solidFill>
                  <a:schemeClr val="dk1"/>
                </a:solidFill>
              </a:rPr>
              <a:t>corpora</a:t>
            </a:r>
            <a:r>
              <a:rPr lang="pt-BR" sz="1700">
                <a:solidFill>
                  <a:schemeClr val="dk1"/>
                </a:solidFill>
              </a:rPr>
              <a:t>, utilizaremos como fundamento a Análise do Discurso de linha francesa</a:t>
            </a:r>
            <a:r>
              <a:rPr lang="pt-BR" sz="1300">
                <a:solidFill>
                  <a:schemeClr val="dk1"/>
                </a:solidFill>
              </a:rPr>
              <a:t>.</a:t>
            </a:r>
            <a:endParaRPr sz="1300">
              <a:solidFill>
                <a:schemeClr val="dk1"/>
              </a:solidFill>
            </a:endParaRPr>
          </a:p>
          <a:p>
            <a:pPr indent="0" lvl="0" marL="0" rtl="0" algn="l">
              <a:lnSpc>
                <a:spcPct val="115000"/>
              </a:lnSpc>
              <a:spcBef>
                <a:spcPts val="1200"/>
              </a:spcBef>
              <a:spcAft>
                <a:spcPts val="0"/>
              </a:spcAft>
              <a:buNone/>
            </a:pPr>
            <a:r>
              <a:t/>
            </a:r>
            <a:endParaRPr sz="800">
              <a:solidFill>
                <a:schemeClr val="dk1"/>
              </a:solidFill>
            </a:endParaRPr>
          </a:p>
          <a:p>
            <a:pPr indent="0" lvl="0" marL="0" rtl="0" algn="l">
              <a:lnSpc>
                <a:spcPct val="115000"/>
              </a:lnSpc>
              <a:spcBef>
                <a:spcPts val="1200"/>
              </a:spcBef>
              <a:spcAft>
                <a:spcPts val="0"/>
              </a:spcAft>
              <a:buNone/>
            </a:pPr>
            <a:r>
              <a:t/>
            </a:r>
            <a:endParaRPr sz="1200">
              <a:solidFill>
                <a:schemeClr val="dk1"/>
              </a:solidFill>
            </a:endParaRPr>
          </a:p>
          <a:p>
            <a:pPr indent="0" lvl="0" marL="0" rtl="0" algn="just">
              <a:spcBef>
                <a:spcPts val="1200"/>
              </a:spcBef>
              <a:spcAft>
                <a:spcPts val="1200"/>
              </a:spcAft>
              <a:buClr>
                <a:schemeClr val="dk1"/>
              </a:buClr>
              <a:buSzPts val="1100"/>
              <a:buFont typeface="Arial"/>
              <a:buNone/>
            </a:pPr>
            <a:r>
              <a:t/>
            </a:r>
            <a:endParaRPr sz="17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graphicFrame>
        <p:nvGraphicFramePr>
          <p:cNvPr id="95" name="Google Shape;95;p21"/>
          <p:cNvGraphicFramePr/>
          <p:nvPr/>
        </p:nvGraphicFramePr>
        <p:xfrm>
          <a:off x="1488675" y="-193375"/>
          <a:ext cx="3000000" cy="3000000"/>
        </p:xfrm>
        <a:graphic>
          <a:graphicData uri="http://schemas.openxmlformats.org/drawingml/2006/table">
            <a:tbl>
              <a:tblPr>
                <a:noFill/>
                <a:tableStyleId>{BD5CE4FD-B8BB-43F9-8262-186920770D28}</a:tableStyleId>
              </a:tblPr>
              <a:tblGrid>
                <a:gridCol w="5629275"/>
              </a:tblGrid>
              <a:tr h="100000">
                <a:tc>
                  <a:txBody>
                    <a:bodyPr/>
                    <a:lstStyle/>
                    <a:p>
                      <a:pPr indent="0" lvl="0" marL="0" rtl="0" algn="ctr">
                        <a:lnSpc>
                          <a:spcPct val="150000"/>
                        </a:lnSpc>
                        <a:spcBef>
                          <a:spcPts val="1200"/>
                        </a:spcBef>
                        <a:spcAft>
                          <a:spcPts val="1200"/>
                        </a:spcAft>
                        <a:buNone/>
                      </a:pPr>
                      <a:r>
                        <a:rPr b="1" lang="pt-BR" sz="1200"/>
                        <a:t>ALT-RIGHT</a:t>
                      </a:r>
                      <a:endParaRPr b="1" sz="1200"/>
                    </a:p>
                  </a:txBody>
                  <a:tcPr marT="91425" marB="91425" marR="68575" marL="68575">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870600">
                <a:tc>
                  <a:txBody>
                    <a:bodyPr/>
                    <a:lstStyle/>
                    <a:p>
                      <a:pPr indent="0" lvl="0" marL="0" rtl="0" algn="ctr">
                        <a:lnSpc>
                          <a:spcPct val="150000"/>
                        </a:lnSpc>
                        <a:spcBef>
                          <a:spcPts val="1200"/>
                        </a:spcBef>
                        <a:spcAft>
                          <a:spcPts val="1200"/>
                        </a:spcAft>
                        <a:buNone/>
                      </a:pPr>
                      <a:r>
                        <a:rPr lang="pt-BR" sz="1200"/>
                        <a:t>Mesmas sensibilidades políticas da direita, mas rejeita o movimento conservador tradicional</a:t>
                      </a:r>
                      <a:endParaRPr sz="1200"/>
                    </a:p>
                  </a:txBody>
                  <a:tcPr marT="91425" marB="91425" marR="68575" marL="68575">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solidFill>
                      <a:srgbClr val="CCCCCC"/>
                    </a:solidFill>
                  </a:tcPr>
                </a:tc>
              </a:tr>
              <a:tr h="870600">
                <a:tc>
                  <a:txBody>
                    <a:bodyPr/>
                    <a:lstStyle/>
                    <a:p>
                      <a:pPr indent="0" lvl="0" marL="0" rtl="0" algn="ctr">
                        <a:lnSpc>
                          <a:spcPct val="150000"/>
                        </a:lnSpc>
                        <a:spcBef>
                          <a:spcPts val="1200"/>
                        </a:spcBef>
                        <a:spcAft>
                          <a:spcPts val="1200"/>
                        </a:spcAft>
                        <a:buNone/>
                      </a:pPr>
                      <a:r>
                        <a:rPr lang="pt-BR" sz="1200"/>
                        <a:t>Fundalmentalmente interessado na questão racial – movimento nacionalista branco</a:t>
                      </a:r>
                      <a:endParaRPr sz="1200"/>
                    </a:p>
                  </a:txBody>
                  <a:tcPr marT="91425" marB="91425" marR="68575" marL="68575">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870600">
                <a:tc>
                  <a:txBody>
                    <a:bodyPr/>
                    <a:lstStyle/>
                    <a:p>
                      <a:pPr indent="0" lvl="0" marL="0" rtl="0" algn="ctr">
                        <a:lnSpc>
                          <a:spcPct val="150000"/>
                        </a:lnSpc>
                        <a:spcBef>
                          <a:spcPts val="1200"/>
                        </a:spcBef>
                        <a:spcAft>
                          <a:spcPts val="1200"/>
                        </a:spcAft>
                        <a:buNone/>
                      </a:pPr>
                      <a:r>
                        <a:rPr lang="pt-BR" sz="1200"/>
                        <a:t>Antifeminista – oposto à equidade de gêneros; creem em uma sociedade patriarcal; “sex realism”</a:t>
                      </a:r>
                      <a:endParaRPr sz="1200"/>
                    </a:p>
                  </a:txBody>
                  <a:tcPr marT="91425" marB="91425" marR="68575" marL="68575">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solidFill>
                      <a:srgbClr val="CCCCCC"/>
                    </a:solidFill>
                  </a:tcPr>
                </a:tc>
              </a:tr>
              <a:tr h="639375">
                <a:tc>
                  <a:txBody>
                    <a:bodyPr/>
                    <a:lstStyle/>
                    <a:p>
                      <a:pPr indent="0" lvl="0" marL="0" rtl="0" algn="ctr">
                        <a:lnSpc>
                          <a:spcPct val="150000"/>
                        </a:lnSpc>
                        <a:spcBef>
                          <a:spcPts val="1200"/>
                        </a:spcBef>
                        <a:spcAft>
                          <a:spcPts val="1200"/>
                        </a:spcAft>
                        <a:buNone/>
                      </a:pPr>
                      <a:r>
                        <a:rPr lang="pt-BR" sz="1200"/>
                        <a:t>Rejeita a visão tradicional republicana em relação aos estrangeiros</a:t>
                      </a:r>
                      <a:endParaRPr sz="1200"/>
                    </a:p>
                  </a:txBody>
                  <a:tcPr marT="91425" marB="91425" marR="68575" marL="68575">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870600">
                <a:tc>
                  <a:txBody>
                    <a:bodyPr/>
                    <a:lstStyle/>
                    <a:p>
                      <a:pPr indent="0" lvl="0" marL="0" rtl="0" algn="ctr">
                        <a:lnSpc>
                          <a:spcPct val="150000"/>
                        </a:lnSpc>
                        <a:spcBef>
                          <a:spcPts val="1200"/>
                        </a:spcBef>
                        <a:spcAft>
                          <a:spcPts val="1200"/>
                        </a:spcAft>
                        <a:buNone/>
                      </a:pPr>
                      <a:r>
                        <a:rPr lang="pt-BR" sz="1200"/>
                        <a:t>Por vezes, favoráveis à Putin e Bashar al-Assad; não tem interesse na democracia e é contra as relações dos EUA com Israel</a:t>
                      </a:r>
                      <a:endParaRPr sz="1200"/>
                    </a:p>
                  </a:txBody>
                  <a:tcPr marT="91425" marB="91425" marR="68575" marL="68575">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solidFill>
                      <a:srgbClr val="CCCCCC"/>
                    </a:solidFill>
                  </a:tcPr>
                </a:tc>
              </a:tr>
              <a:tr h="639375">
                <a:tc>
                  <a:txBody>
                    <a:bodyPr/>
                    <a:lstStyle/>
                    <a:p>
                      <a:pPr indent="0" lvl="0" marL="0" rtl="0" algn="ctr">
                        <a:lnSpc>
                          <a:spcPct val="150000"/>
                        </a:lnSpc>
                        <a:spcBef>
                          <a:spcPts val="1200"/>
                        </a:spcBef>
                        <a:spcAft>
                          <a:spcPts val="1200"/>
                        </a:spcAft>
                        <a:buNone/>
                      </a:pPr>
                      <a:r>
                        <a:rPr lang="pt-BR" sz="1200"/>
                        <a:t>Não costuma ter pautas sobre economia</a:t>
                      </a:r>
                      <a:endParaRPr sz="1200"/>
                    </a:p>
                  </a:txBody>
                  <a:tcPr marT="91425" marB="91425" marR="68575" marL="68575">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39375">
                <a:tc>
                  <a:txBody>
                    <a:bodyPr/>
                    <a:lstStyle/>
                    <a:p>
                      <a:pPr indent="0" lvl="0" marL="0" rtl="0" algn="ctr">
                        <a:lnSpc>
                          <a:spcPct val="150000"/>
                        </a:lnSpc>
                        <a:spcBef>
                          <a:spcPts val="1200"/>
                        </a:spcBef>
                        <a:spcAft>
                          <a:spcPts val="1200"/>
                        </a:spcAft>
                        <a:buNone/>
                      </a:pPr>
                      <a:r>
                        <a:rPr lang="pt-BR" sz="1200"/>
                        <a:t>Pautas identitárias</a:t>
                      </a:r>
                      <a:endParaRPr sz="1200"/>
                    </a:p>
                  </a:txBody>
                  <a:tcPr marT="91425" marB="91425" marR="68575" marL="68575">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solidFill>
                      <a:srgbClr val="CCCCCC"/>
                    </a:solidFill>
                  </a:tcPr>
                </a:tc>
              </a:tr>
              <a:tr h="639375">
                <a:tc>
                  <a:txBody>
                    <a:bodyPr/>
                    <a:lstStyle/>
                    <a:p>
                      <a:pPr indent="0" lvl="0" marL="0" rtl="0" algn="ctr">
                        <a:lnSpc>
                          <a:spcPct val="150000"/>
                        </a:lnSpc>
                        <a:spcBef>
                          <a:spcPts val="1200"/>
                        </a:spcBef>
                        <a:spcAft>
                          <a:spcPts val="1200"/>
                        </a:spcAft>
                        <a:buNone/>
                      </a:pPr>
                      <a:r>
                        <a:rPr lang="pt-BR" sz="1200"/>
                        <a:t>Movimento majoritariamente virtual, fenômeno online</a:t>
                      </a:r>
                      <a:endParaRPr sz="1200"/>
                    </a:p>
                  </a:txBody>
                  <a:tcPr marT="91425" marB="91425" marR="68575" marL="68575">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870600">
                <a:tc>
                  <a:txBody>
                    <a:bodyPr/>
                    <a:lstStyle/>
                    <a:p>
                      <a:pPr indent="0" lvl="0" marL="0" rtl="0" algn="ctr">
                        <a:lnSpc>
                          <a:spcPct val="150000"/>
                        </a:lnSpc>
                        <a:spcBef>
                          <a:spcPts val="1200"/>
                        </a:spcBef>
                        <a:spcAft>
                          <a:spcPts val="1200"/>
                        </a:spcAft>
                        <a:buNone/>
                      </a:pPr>
                      <a:r>
                        <a:rPr lang="pt-BR" sz="1200"/>
                        <a:t>Integrantes jovens, Gen Z. Mobiliza “high and low”, estudantes, jovens brancos desempregados</a:t>
                      </a:r>
                      <a:endParaRPr sz="1200"/>
                    </a:p>
                  </a:txBody>
                  <a:tcPr marT="91425" marB="91425" marR="68575" marL="68575">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solidFill>
                      <a:srgbClr val="CCCCCC"/>
                    </a:solidFill>
                  </a:tcPr>
                </a:tc>
              </a:tr>
              <a:tr h="639375">
                <a:tc>
                  <a:txBody>
                    <a:bodyPr/>
                    <a:lstStyle/>
                    <a:p>
                      <a:pPr indent="0" lvl="0" marL="0" rtl="0" algn="ctr">
                        <a:lnSpc>
                          <a:spcPct val="150000"/>
                        </a:lnSpc>
                        <a:spcBef>
                          <a:spcPts val="1200"/>
                        </a:spcBef>
                        <a:spcAft>
                          <a:spcPts val="1200"/>
                        </a:spcAft>
                        <a:buNone/>
                      </a:pPr>
                      <a:r>
                        <a:rPr lang="pt-BR" sz="1200"/>
                        <a:t>Predominantemente anônimo</a:t>
                      </a:r>
                      <a:endParaRPr sz="1200"/>
                    </a:p>
                  </a:txBody>
                  <a:tcPr marT="91425" marB="91425" marR="68575" marL="68575">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100000">
                <a:tc>
                  <a:txBody>
                    <a:bodyPr/>
                    <a:lstStyle/>
                    <a:p>
                      <a:pPr indent="0" lvl="0" marL="0" rtl="0" algn="ctr">
                        <a:lnSpc>
                          <a:spcPct val="150000"/>
                        </a:lnSpc>
                        <a:spcBef>
                          <a:spcPts val="1200"/>
                        </a:spcBef>
                        <a:spcAft>
                          <a:spcPts val="1200"/>
                        </a:spcAft>
                        <a:buNone/>
                      </a:pPr>
                      <a:r>
                        <a:rPr lang="pt-BR" sz="1200"/>
                        <a:t>Saiu dos “guetos da internet” e se integrou às discussões gerais, comuns, por meio da “trollagem”, semeando discórdia, mudando o foco da discussão;</a:t>
                      </a:r>
                      <a:br>
                        <a:rPr lang="pt-BR" sz="1200"/>
                      </a:br>
                      <a:r>
                        <a:rPr lang="pt-BR" sz="1200"/>
                        <a:t> Pepe, the frog</a:t>
                      </a:r>
                      <a:endParaRPr sz="1200"/>
                    </a:p>
                  </a:txBody>
                  <a:tcPr marT="91425" marB="91425" marR="68575" marL="68575">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solidFill>
                      <a:srgbClr val="CCCCCC"/>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